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79" r:id="rId5"/>
    <p:sldId id="259" r:id="rId6"/>
    <p:sldId id="277" r:id="rId7"/>
    <p:sldId id="278" r:id="rId8"/>
    <p:sldId id="265" r:id="rId9"/>
    <p:sldId id="280" r:id="rId10"/>
    <p:sldId id="266" r:id="rId11"/>
    <p:sldId id="282" r:id="rId12"/>
    <p:sldId id="283" r:id="rId13"/>
    <p:sldId id="284" r:id="rId14"/>
    <p:sldId id="286" r:id="rId15"/>
    <p:sldId id="28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0"/>
    <p:restoredTop sz="96801" autoAdjust="0"/>
  </p:normalViewPr>
  <p:slideViewPr>
    <p:cSldViewPr>
      <p:cViewPr>
        <p:scale>
          <a:sx n="80" d="100"/>
          <a:sy n="80" d="100"/>
        </p:scale>
        <p:origin x="4168" y="16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7/11/16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0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766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21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7/11/16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7/11/16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7/11/16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7/11/16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7/11/16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7/11/16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7/11/16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7/11/16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7/11/16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7/11/16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7/11/16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7/11/16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openxmlformats.org/officeDocument/2006/relationships/image" Target="../media/image5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7039636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39636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80112" y="263691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80112" y="266622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6282388" y="1213726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3068960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968440" y="4283223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464384" y="8099647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278029" y="5579367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970909" y="4715271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970909" y="6011415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5153374" y="4355231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296032" y="562353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701896" y="8182688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568511" y="5003303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04119" y="507531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292312" y="4715271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396552" y="5651375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396552" y="56995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203848" y="5219327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03848" y="52913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392376" y="5651375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459405" y="572338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6895620" y="5579367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95620" y="565137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881027" y="4715271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5060561" y="4715271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305724" y="5435351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5616512" y="6947519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5616512" y="69768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514356" y="5219327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527467" y="527316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serv46573851</a:t>
            </a:r>
            <a:endParaRPr lang="nn-NO" sz="1400" dirty="0">
              <a:solidFill>
                <a:srgbClr val="FF0000"/>
              </a:solidFill>
            </a:endParaRPr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231324" y="6587479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303332" y="66594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serv185438317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400488" y="4715271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923918" y="6083423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923918" y="5651375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881027" y="5651375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248359" y="7307559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283968" y="737956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serv1640238160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4922754" y="7019527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896432" y="7739607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305724" y="6083423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5400488" y="4715271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6318788" y="6011415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  <a:endCxn id="263" idx="0"/>
          </p:cNvCxnSpPr>
          <p:nvPr/>
        </p:nvCxnSpPr>
        <p:spPr>
          <a:xfrm flipH="1">
            <a:off x="4896432" y="7379567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5381307" y="4585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488674" y="158676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936111" y="25963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44537" y="33405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477956" y="487151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5534642" y="59969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4927210" y="69887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886354" y="771986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192561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824" y="-53008"/>
            <a:ext cx="5613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9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2700956" y="332656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7" name="Oval 26"/>
          <p:cNvSpPr/>
          <p:nvPr/>
        </p:nvSpPr>
        <p:spPr>
          <a:xfrm>
            <a:off x="2699792" y="525820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8" name="Oval 27"/>
          <p:cNvSpPr/>
          <p:nvPr/>
        </p:nvSpPr>
        <p:spPr>
          <a:xfrm>
            <a:off x="2699792" y="710912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48" name="Straight Connector 47"/>
          <p:cNvCxnSpPr>
            <a:stCxn id="8" idx="2"/>
            <a:endCxn id="19" idx="0"/>
          </p:cNvCxnSpPr>
          <p:nvPr/>
        </p:nvCxnSpPr>
        <p:spPr>
          <a:xfrm flipH="1">
            <a:off x="1656497" y="1350060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2"/>
            <a:endCxn id="21" idx="0"/>
          </p:cNvCxnSpPr>
          <p:nvPr/>
        </p:nvCxnSpPr>
        <p:spPr>
          <a:xfrm flipH="1">
            <a:off x="1347728" y="2322168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2"/>
            <a:endCxn id="20" idx="0"/>
          </p:cNvCxnSpPr>
          <p:nvPr/>
        </p:nvCxnSpPr>
        <p:spPr>
          <a:xfrm>
            <a:off x="2710663" y="1350060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0" idx="2"/>
            <a:endCxn id="22" idx="0"/>
          </p:cNvCxnSpPr>
          <p:nvPr/>
        </p:nvCxnSpPr>
        <p:spPr>
          <a:xfrm>
            <a:off x="3844034" y="2322168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2" idx="2"/>
            <a:endCxn id="23" idx="0"/>
          </p:cNvCxnSpPr>
          <p:nvPr/>
        </p:nvCxnSpPr>
        <p:spPr>
          <a:xfrm flipH="1">
            <a:off x="3902543" y="3195556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0" idx="0"/>
            <a:endCxn id="21" idx="2"/>
          </p:cNvCxnSpPr>
          <p:nvPr/>
        </p:nvCxnSpPr>
        <p:spPr>
          <a:xfrm flipV="1">
            <a:off x="1047643" y="3294276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1" idx="0"/>
            <a:endCxn id="23" idx="2"/>
          </p:cNvCxnSpPr>
          <p:nvPr/>
        </p:nvCxnSpPr>
        <p:spPr>
          <a:xfrm flipH="1" flipV="1">
            <a:off x="3902543" y="4068944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>
            <a:stCxn id="78" idx="0"/>
            <a:endCxn id="8" idx="3"/>
          </p:cNvCxnSpPr>
          <p:nvPr/>
        </p:nvCxnSpPr>
        <p:spPr>
          <a:xfrm flipH="1" flipV="1">
            <a:off x="3598085" y="1165394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7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653136" y="980728"/>
            <a:ext cx="9939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Please add the following required packages to your document preamble:% 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multirow</a:t>
            </a:r>
            <a:r>
              <a:rPr lang="en-US" dirty="0"/>
              <a:t>}\begin{table}[]\centering\caption{Comparison of Composition Weighted Graphs}\label{</a:t>
            </a:r>
            <a:r>
              <a:rPr lang="en-US" dirty="0" err="1"/>
              <a:t>comparisontaxonomy</a:t>
            </a:r>
            <a:r>
              <a:rPr lang="en-US" dirty="0"/>
              <a:t>}\begin{tabular}{</a:t>
            </a:r>
            <a:r>
              <a:rPr lang="en-US" dirty="0" err="1"/>
              <a:t>l|l|l|l|l</a:t>
            </a:r>
            <a:r>
              <a:rPr lang="en-US" dirty="0"/>
              <a:t>}\</a:t>
            </a:r>
            <a:r>
              <a:rPr lang="en-US" dirty="0" err="1"/>
              <a:t>hline</a:t>
            </a:r>
            <a:r>
              <a:rPr lang="en-US" dirty="0"/>
              <a:t>\multicolumn{2}{l|}{\</a:t>
            </a:r>
            <a:r>
              <a:rPr lang="en-US" dirty="0" err="1"/>
              <a:t>shortstack</a:t>
            </a:r>
            <a:r>
              <a:rPr lang="en-US" dirty="0"/>
              <a:t>{Quality \\ Criteria}} &amp; WG $(1)$ &amp; WG $(2)$ &amp;  $\Delta Q$\\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{2}{*}{e1} &amp;$q(e_{</a:t>
            </a:r>
            <a:r>
              <a:rPr lang="en-US" dirty="0" err="1"/>
              <a:t>mt</a:t>
            </a:r>
            <a:r>
              <a:rPr lang="en-US" dirty="0"/>
              <a:t>})$   &amp;1        &amp;1                       &amp;0     \\ \cline{2-5}                     &amp; $q(e_{s})$   &amp;1        &amp;1                       &amp;0\\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{2}{*}{e2} &amp; $q(e_{</a:t>
            </a:r>
            <a:r>
              <a:rPr lang="en-US" dirty="0" err="1"/>
              <a:t>mt</a:t>
            </a:r>
            <a:r>
              <a:rPr lang="en-US" dirty="0"/>
              <a:t>})$  &amp;0.75     &amp;0.9167                  &amp;+0.1667 \\ \cline{2-5}                     &amp; $q(e_{s})$   &amp;0.9232   &amp;0.9630                &amp;+0.0398\\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{2}{*}{e3} &amp;  $q(e_{</a:t>
            </a:r>
            <a:r>
              <a:rPr lang="en-US" dirty="0" err="1"/>
              <a:t>mt</a:t>
            </a:r>
            <a:r>
              <a:rPr lang="en-US" dirty="0"/>
              <a:t>})$ &amp;0.75     &amp;0.8333                 &amp;+0.08333\\ \cline{2-5}                     &amp;   $q(e_{s})$ &amp;0.8230   &amp;0.9608                 &amp;+0.1378\\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{2}{*}{e4} &amp; $q(e_{</a:t>
            </a:r>
            <a:r>
              <a:rPr lang="en-US" dirty="0" err="1"/>
              <a:t>mt</a:t>
            </a:r>
            <a:r>
              <a:rPr lang="en-US" dirty="0"/>
              <a:t>})$  &amp;0.75     &amp;0.875                  &amp;+0.125\\ \cline{2-5}                     &amp;  $q(e_{s})$  &amp;0.9090   &amp;0.9167                 &amp;+0.0077\\ \</a:t>
            </a:r>
            <a:r>
              <a:rPr lang="en-US" dirty="0" err="1"/>
              <a:t>hline</a:t>
            </a:r>
            <a:r>
              <a:rPr lang="en-US" dirty="0"/>
              <a:t>\multicolumn{2}{l|}{WG </a:t>
            </a:r>
            <a:r>
              <a:rPr lang="en-US" dirty="0" err="1"/>
              <a:t>QoS</a:t>
            </a:r>
            <a:r>
              <a:rPr lang="en-US" dirty="0"/>
              <a:t>} &amp;0.4949            &amp;0.4915                 &amp;-0.0034  \\ \</a:t>
            </a:r>
            <a:r>
              <a:rPr lang="en-US" dirty="0" err="1"/>
              <a:t>hline</a:t>
            </a:r>
            <a:r>
              <a:rPr lang="en-US" dirty="0"/>
              <a:t>\end{tabular}\end{table}</a:t>
            </a:r>
          </a:p>
        </p:txBody>
      </p:sp>
    </p:spTree>
    <p:extLst>
      <p:ext uri="{BB962C8B-B14F-4D97-AF65-F5344CB8AC3E}">
        <p14:creationId xmlns:p14="http://schemas.microsoft.com/office/powerpoint/2010/main" val="943581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262080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21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/>
          <p:cNvSpPr/>
          <p:nvPr/>
        </p:nvSpPr>
        <p:spPr>
          <a:xfrm>
            <a:off x="6101330" y="9130353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5" name="Oval 114"/>
          <p:cNvSpPr/>
          <p:nvPr/>
        </p:nvSpPr>
        <p:spPr>
          <a:xfrm>
            <a:off x="6100166" y="932351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7" name="Oval 116"/>
          <p:cNvSpPr/>
          <p:nvPr/>
        </p:nvSpPr>
        <p:spPr>
          <a:xfrm>
            <a:off x="6100166" y="9508609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19" name="Straight Connector 118"/>
          <p:cNvCxnSpPr>
            <a:stCxn id="109" idx="2"/>
            <a:endCxn id="128" idx="0"/>
          </p:cNvCxnSpPr>
          <p:nvPr/>
        </p:nvCxnSpPr>
        <p:spPr>
          <a:xfrm flipH="1">
            <a:off x="5056871" y="10147757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28" idx="2"/>
            <a:endCxn id="130" idx="0"/>
          </p:cNvCxnSpPr>
          <p:nvPr/>
        </p:nvCxnSpPr>
        <p:spPr>
          <a:xfrm flipH="1">
            <a:off x="4748102" y="11119865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9" idx="2"/>
            <a:endCxn id="129" idx="0"/>
          </p:cNvCxnSpPr>
          <p:nvPr/>
        </p:nvCxnSpPr>
        <p:spPr>
          <a:xfrm>
            <a:off x="6111037" y="10147757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29" idx="2"/>
            <a:endCxn id="131" idx="0"/>
          </p:cNvCxnSpPr>
          <p:nvPr/>
        </p:nvCxnSpPr>
        <p:spPr>
          <a:xfrm>
            <a:off x="7244408" y="11119865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31" idx="2"/>
            <a:endCxn id="132" idx="0"/>
          </p:cNvCxnSpPr>
          <p:nvPr/>
        </p:nvCxnSpPr>
        <p:spPr>
          <a:xfrm flipH="1">
            <a:off x="7302917" y="11993253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/>
          <p:cNvCxnSpPr>
            <a:endCxn id="130" idx="2"/>
          </p:cNvCxnSpPr>
          <p:nvPr/>
        </p:nvCxnSpPr>
        <p:spPr>
          <a:xfrm flipV="1">
            <a:off x="4448017" y="12091973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132" idx="2"/>
          </p:cNvCxnSpPr>
          <p:nvPr/>
        </p:nvCxnSpPr>
        <p:spPr>
          <a:xfrm flipH="1" flipV="1">
            <a:off x="7302917" y="12866641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/>
              <p:cNvSpPr/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/>
          <p:cNvCxnSpPr>
            <a:endCxn id="109" idx="3"/>
          </p:cNvCxnSpPr>
          <p:nvPr/>
        </p:nvCxnSpPr>
        <p:spPr>
          <a:xfrm flipH="1" flipV="1">
            <a:off x="6998459" y="9963091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307835" y="8319573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62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5017453" y="2856044"/>
            <a:ext cx="5171171" cy="36692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344522" y="2866333"/>
            <a:ext cx="3538846" cy="3669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1012306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35496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427439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104360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475656" y="4610291"/>
            <a:ext cx="4702" cy="331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396552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35496" y="4610291"/>
            <a:ext cx="5117" cy="298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35496" y="3645024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760693" y="3645024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1751775" y="4440749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292080" y="4509120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02514" y="5013176"/>
            <a:ext cx="1628313" cy="108012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52120" y="5877272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6429609" y="4508931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 flipH="1">
            <a:off x="6046031" y="3865103"/>
            <a:ext cx="344536" cy="6440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1" idx="2"/>
            <a:endCxn id="160" idx="1"/>
          </p:cNvCxnSpPr>
          <p:nvPr/>
        </p:nvCxnSpPr>
        <p:spPr>
          <a:xfrm>
            <a:off x="6390567" y="3865103"/>
            <a:ext cx="792993" cy="6438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0" idx="3"/>
            <a:endCxn id="119" idx="0"/>
          </p:cNvCxnSpPr>
          <p:nvPr/>
        </p:nvCxnSpPr>
        <p:spPr>
          <a:xfrm>
            <a:off x="5895241" y="4957917"/>
            <a:ext cx="482076" cy="9193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60" idx="4"/>
            <a:endCxn id="119" idx="0"/>
          </p:cNvCxnSpPr>
          <p:nvPr/>
        </p:nvCxnSpPr>
        <p:spPr>
          <a:xfrm flipH="1">
            <a:off x="6377317" y="4957728"/>
            <a:ext cx="806243" cy="9195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314714" y="2866333"/>
            <a:ext cx="2279396" cy="3669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209423" y="4550079"/>
            <a:ext cx="285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Ontology-based Index Cache</a:t>
            </a:r>
            <a:endParaRPr lang="en-AU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68603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60460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88269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882698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882698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882698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626210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6249933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626268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6262682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66124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602530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604531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606416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6063149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79715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515719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5176556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5176556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993812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993812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993812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5373216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5361047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5373796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772362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5136422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5156430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5175283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20557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986" y="440773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WG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2108</TotalTime>
  <Words>913</Words>
  <Application>Microsoft Macintosh PowerPoint</Application>
  <PresentationFormat>On-screen Show (4:3)</PresentationFormat>
  <Paragraphs>418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Cambria Math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154</cp:revision>
  <dcterms:created xsi:type="dcterms:W3CDTF">2016-09-09T07:20:45Z</dcterms:created>
  <dcterms:modified xsi:type="dcterms:W3CDTF">2016-11-07T00:43:01Z</dcterms:modified>
</cp:coreProperties>
</file>